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F0F9F96-8A6C-47E9-AA6C-FB0ABAB14DE2}" type="datetimeFigureOut">
              <a:rPr lang="en-US" smtClean="0"/>
              <a:t>12/27/2018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D480C11-3793-4256-BF9D-07C670C5EDD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480C11-3793-4256-BF9D-07C670C5ED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480C11-3793-4256-BF9D-07C670C5ED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480C11-3793-4256-BF9D-07C670C5EDD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480C11-3793-4256-BF9D-07C670C5EDD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480C11-3793-4256-BF9D-07C670C5EDD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D480C11-3793-4256-BF9D-07C670C5EDD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D480C11-3793-4256-BF9D-07C670C5EDD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F0F9F96-8A6C-47E9-AA6C-FB0ABAB14DE2}" type="datetimeFigureOut">
              <a:rPr lang="en-US" smtClean="0"/>
              <a:t>12/27/2018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D480C11-3793-4256-BF9D-07C670C5ED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F0F9F96-8A6C-47E9-AA6C-FB0ABAB14DE2}" type="datetimeFigureOut">
              <a:rPr lang="en-US" smtClean="0"/>
              <a:t>12/27/2018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480C11-3793-4256-BF9D-07C670C5EDD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F0F9F96-8A6C-47E9-AA6C-FB0ABAB14DE2}" type="datetimeFigureOut">
              <a:rPr lang="en-US" smtClean="0"/>
              <a:t>12/27/2018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D480C11-3793-4256-BF9D-07C670C5EDD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F0F9F96-8A6C-47E9-AA6C-FB0ABAB14DE2}" type="datetimeFigureOut">
              <a:rPr lang="en-US" smtClean="0"/>
              <a:t>12/27/2018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D480C11-3793-4256-BF9D-07C670C5ED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Industrial Engineering</a:t>
            </a:r>
            <a:br>
              <a:rPr lang="en-US" dirty="0"/>
            </a:br>
            <a:r>
              <a:rPr lang="en-US" dirty="0"/>
              <a:t>&amp; Management</a:t>
            </a:r>
            <a:br>
              <a:rPr lang="en-US" dirty="0"/>
            </a:br>
            <a:r>
              <a:rPr lang="en-US" dirty="0"/>
              <a:t>lesson </a:t>
            </a:r>
            <a:r>
              <a:rPr lang="en-US" dirty="0" smtClean="0"/>
              <a:t>(5)</a:t>
            </a:r>
            <a:endParaRPr lang="en-US" dirty="0"/>
          </a:p>
        </p:txBody>
      </p:sp>
    </p:spTree>
    <p:extLst>
      <p:ext uri="{BB962C8B-B14F-4D97-AF65-F5344CB8AC3E}">
        <p14:creationId xmlns:p14="http://schemas.microsoft.com/office/powerpoint/2010/main" val="2522646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25963"/>
          </a:xfrm>
        </p:spPr>
        <p:txBody>
          <a:bodyPr>
            <a:normAutofit/>
          </a:bodyPr>
          <a:lstStyle/>
          <a:p>
            <a:pPr marL="109728" indent="0">
              <a:buNone/>
            </a:pPr>
            <a:r>
              <a:rPr lang="en-US" u="sng" dirty="0"/>
              <a:t>Types of </a:t>
            </a:r>
            <a:r>
              <a:rPr lang="en-US" u="sng" dirty="0" smtClean="0"/>
              <a:t>industry:-</a:t>
            </a:r>
          </a:p>
          <a:p>
            <a:pPr marL="109728" indent="0">
              <a:buNone/>
            </a:pPr>
            <a:endParaRPr lang="en-US" u="sng" dirty="0" smtClean="0"/>
          </a:p>
          <a:p>
            <a:pPr marL="109728" indent="0" algn="just">
              <a:buNone/>
            </a:pPr>
            <a:r>
              <a:rPr lang="en-US" sz="2800" b="1" dirty="0">
                <a:solidFill>
                  <a:srgbClr val="FF0000"/>
                </a:solidFill>
                <a:latin typeface="Times New Roman"/>
              </a:rPr>
              <a:t>Industry</a:t>
            </a:r>
            <a:r>
              <a:rPr lang="en-US" sz="2800" dirty="0">
                <a:latin typeface="Times New Roman"/>
              </a:rPr>
              <a:t> is that part of the business activity which concerns itself with the production, processing or fabrication of products. The products may be consumer goods, capital goods or intermediate goods (like aluminum, copper, steel, plastic etc.) broadly the </a:t>
            </a:r>
            <a:r>
              <a:rPr lang="en-US" sz="2800" dirty="0" smtClean="0">
                <a:latin typeface="Times New Roman"/>
              </a:rPr>
              <a:t>industries </a:t>
            </a:r>
            <a:r>
              <a:rPr lang="en-US" sz="2800" dirty="0">
                <a:latin typeface="Times New Roman"/>
              </a:rPr>
              <a:t>can be divided into four types</a:t>
            </a:r>
            <a:r>
              <a:rPr lang="en-US" sz="2800" dirty="0" smtClean="0">
                <a:latin typeface="Times New Roman"/>
              </a:rPr>
              <a:t>:</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10</a:t>
            </a:fld>
            <a:endParaRPr lang="en-US"/>
          </a:p>
        </p:txBody>
      </p:sp>
    </p:spTree>
    <p:extLst>
      <p:ext uri="{BB962C8B-B14F-4D97-AF65-F5344CB8AC3E}">
        <p14:creationId xmlns:p14="http://schemas.microsoft.com/office/powerpoint/2010/main" val="403995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pPr marL="624078" indent="-514350">
              <a:buAutoNum type="arabicPeriod"/>
            </a:pPr>
            <a:endParaRPr lang="en-US" sz="2800" dirty="0" smtClean="0">
              <a:latin typeface="Times New Roman"/>
            </a:endParaRPr>
          </a:p>
          <a:p>
            <a:pPr marL="624078" indent="-514350">
              <a:buAutoNum type="arabicPeriod"/>
            </a:pPr>
            <a:endParaRPr lang="en-US" sz="2800" dirty="0" smtClean="0">
              <a:latin typeface="Times New Roman"/>
            </a:endParaRPr>
          </a:p>
          <a:p>
            <a:pPr marL="109728" indent="0">
              <a:buNone/>
            </a:pPr>
            <a:r>
              <a:rPr lang="en-US" sz="2800" dirty="0" smtClean="0">
                <a:latin typeface="Times New Roman"/>
              </a:rPr>
              <a:t>1.Extractive </a:t>
            </a:r>
            <a:r>
              <a:rPr lang="en-US" sz="2800" dirty="0">
                <a:latin typeface="Times New Roman"/>
              </a:rPr>
              <a:t>industries. The commodities raised by such industries are produced with comparatively little assistance from </a:t>
            </a:r>
            <a:r>
              <a:rPr lang="en-US" sz="2800" dirty="0" smtClean="0">
                <a:latin typeface="Times New Roman"/>
              </a:rPr>
              <a:t>man</a:t>
            </a:r>
            <a:endParaRPr lang="en-US" sz="2800" dirty="0">
              <a:latin typeface="Times New Roman"/>
            </a:endParaRPr>
          </a:p>
          <a:p>
            <a:pPr marL="109728" indent="0">
              <a:buNone/>
            </a:pPr>
            <a:r>
              <a:rPr lang="en-US" sz="2800" b="1" dirty="0">
                <a:latin typeface="Times New Roman"/>
              </a:rPr>
              <a:t>2. </a:t>
            </a:r>
            <a:r>
              <a:rPr lang="en-US" sz="2800" dirty="0">
                <a:latin typeface="Times New Roman"/>
              </a:rPr>
              <a:t>Genetic industries. These industries are engaged in reproducing </a:t>
            </a:r>
            <a:r>
              <a:rPr lang="en-US" sz="2800" dirty="0" smtClean="0">
                <a:latin typeface="Times New Roman"/>
                <a:cs typeface="Times New Roman"/>
              </a:rPr>
              <a:t>and </a:t>
            </a:r>
            <a:r>
              <a:rPr lang="en-US" sz="2800" dirty="0">
                <a:latin typeface="Times New Roman"/>
                <a:cs typeface="Times New Roman"/>
              </a:rPr>
              <a:t>multiplying certain species </a:t>
            </a:r>
            <a:r>
              <a:rPr lang="en-US" sz="2800" dirty="0" smtClean="0">
                <a:latin typeface="Times New Roman"/>
                <a:cs typeface="Times New Roman"/>
              </a:rPr>
              <a:t>of </a:t>
            </a:r>
            <a:r>
              <a:rPr lang="en-US" sz="2800" dirty="0">
                <a:latin typeface="Times New Roman"/>
                <a:cs typeface="Times New Roman"/>
              </a:rPr>
              <a:t>plants and animals with the object of earning profit from their sale. For example, nurseries, cattle bearing farms, poultry farms </a:t>
            </a:r>
            <a:r>
              <a:rPr lang="en-US" sz="2800" dirty="0" err="1" smtClean="0">
                <a:latin typeface="Times New Roman"/>
                <a:cs typeface="Times New Roman"/>
              </a:rPr>
              <a:t>etc</a:t>
            </a:r>
            <a:endParaRPr lang="en-US" sz="2800" dirty="0">
              <a:latin typeface="Times New Roman"/>
              <a:cs typeface="Times New Roman"/>
            </a:endParaRPr>
          </a:p>
          <a:p>
            <a:pPr marL="109728" indent="0">
              <a:buNone/>
            </a:pPr>
            <a:r>
              <a:rPr lang="en-US" sz="2800" b="1" dirty="0">
                <a:latin typeface="Times New Roman"/>
              </a:rPr>
              <a:t>3. </a:t>
            </a:r>
            <a:r>
              <a:rPr lang="en-US" sz="2800" dirty="0">
                <a:latin typeface="Times New Roman"/>
              </a:rPr>
              <a:t>Construction industries. These involve construction of buildings, roads, canals, dams, bridges etc</a:t>
            </a:r>
            <a:r>
              <a:rPr lang="en-US" sz="2800" dirty="0" smtClean="0">
                <a:latin typeface="Times New Roman"/>
              </a:rPr>
              <a:t>.</a:t>
            </a:r>
            <a:r>
              <a:rPr lang="ar-SA" sz="2000" dirty="0"/>
              <a:t> </a:t>
            </a:r>
            <a:endParaRPr lang="en-US" sz="2800" dirty="0">
              <a:latin typeface="Times New Roman"/>
            </a:endParaRPr>
          </a:p>
          <a:p>
            <a:pPr marL="109728" indent="0">
              <a:buNone/>
            </a:pPr>
            <a:r>
              <a:rPr lang="en-US" sz="2800" b="1" dirty="0">
                <a:latin typeface="Times New Roman"/>
              </a:rPr>
              <a:t>4. </a:t>
            </a:r>
            <a:r>
              <a:rPr lang="en-US" sz="2800" dirty="0">
                <a:latin typeface="Times New Roman"/>
              </a:rPr>
              <a:t>Manufacturing industries. Generally the term industry is used to refer to manufacturing industries (which is not correct). Manufacturing industries are engaged in the conversion or transformation of raw materials or semi-finished products into finished products. These may be Analytical industries, Synthetic industries, Processing industries or Assembly –line industries. The industries are sometimes classified on the basis of size and investment, such as heavy industries or light </a:t>
            </a:r>
            <a:r>
              <a:rPr lang="en-US" sz="2800" dirty="0" smtClean="0">
                <a:latin typeface="Times New Roman"/>
              </a:rPr>
              <a:t>industries</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11</a:t>
            </a:fld>
            <a:endParaRPr lang="en-US"/>
          </a:p>
        </p:txBody>
      </p:sp>
    </p:spTree>
    <p:extLst>
      <p:ext uri="{BB962C8B-B14F-4D97-AF65-F5344CB8AC3E}">
        <p14:creationId xmlns:p14="http://schemas.microsoft.com/office/powerpoint/2010/main" val="280402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b="1" dirty="0"/>
              <a:t>A- Planning </a:t>
            </a:r>
            <a:r>
              <a:rPr lang="en-US" dirty="0"/>
              <a:t>:- Planning is the main function of management. All other functions follow the planning function.</a:t>
            </a:r>
          </a:p>
          <a:p>
            <a:pPr marL="109728" indent="0">
              <a:buNone/>
            </a:pPr>
            <a:endParaRPr lang="en-US" b="1" dirty="0" smtClean="0"/>
          </a:p>
          <a:p>
            <a:pPr marL="109728" indent="0">
              <a:buNone/>
            </a:pPr>
            <a:r>
              <a:rPr lang="en-US" b="1" dirty="0" smtClean="0"/>
              <a:t>(</a:t>
            </a:r>
            <a:r>
              <a:rPr lang="en-US" b="1" dirty="0"/>
              <a:t>a) </a:t>
            </a:r>
            <a:r>
              <a:rPr lang="en-US" dirty="0"/>
              <a:t>Designing conversion systems.</a:t>
            </a:r>
          </a:p>
          <a:p>
            <a:pPr marL="109728" indent="0">
              <a:buNone/>
            </a:pPr>
            <a:r>
              <a:rPr lang="en-US" dirty="0"/>
              <a:t>- Operations strategy</a:t>
            </a:r>
          </a:p>
          <a:p>
            <a:pPr marL="109728" indent="0">
              <a:buNone/>
            </a:pPr>
            <a:r>
              <a:rPr lang="en-US" dirty="0"/>
              <a:t>- Forecasting</a:t>
            </a:r>
          </a:p>
          <a:p>
            <a:pPr marL="109728" indent="0">
              <a:buNone/>
            </a:pPr>
            <a:r>
              <a:rPr lang="en-US" dirty="0"/>
              <a:t>- Product and process selection</a:t>
            </a:r>
          </a:p>
          <a:p>
            <a:pPr marL="109728" indent="0">
              <a:buNone/>
            </a:pPr>
            <a:r>
              <a:rPr lang="en-US" dirty="0"/>
              <a:t>- Capacity planning</a:t>
            </a:r>
          </a:p>
          <a:p>
            <a:pPr marL="109728" indent="0">
              <a:buNone/>
            </a:pPr>
            <a:r>
              <a:rPr lang="en-US" dirty="0"/>
              <a:t>- Facility location planning</a:t>
            </a:r>
          </a:p>
          <a:p>
            <a:pPr marL="109728" indent="0">
              <a:buNone/>
            </a:pPr>
            <a:r>
              <a:rPr lang="en-US" dirty="0"/>
              <a:t>- Layout planning</a:t>
            </a:r>
          </a:p>
          <a:p>
            <a:pPr marL="109728" indent="0">
              <a:buNone/>
            </a:pPr>
            <a:r>
              <a:rPr lang="en-US" b="1" dirty="0"/>
              <a:t>(b) </a:t>
            </a:r>
            <a:r>
              <a:rPr lang="en-US" dirty="0"/>
              <a:t>Scheduling conversion systems</a:t>
            </a:r>
          </a:p>
          <a:p>
            <a:pPr marL="109728" indent="0">
              <a:buNone/>
            </a:pPr>
            <a:r>
              <a:rPr lang="en-US" dirty="0"/>
              <a:t>- Scheduling systems</a:t>
            </a:r>
          </a:p>
          <a:p>
            <a:pPr marL="109728" indent="0">
              <a:buNone/>
            </a:pPr>
            <a:r>
              <a:rPr lang="en-US" dirty="0"/>
              <a:t>- Aggregate planning</a:t>
            </a:r>
          </a:p>
          <a:p>
            <a:pPr marL="109728" indent="0">
              <a:buNone/>
            </a:pPr>
            <a:r>
              <a:rPr lang="en-US" dirty="0"/>
              <a:t>- Operations scheduling</a:t>
            </a:r>
          </a:p>
        </p:txBody>
      </p:sp>
      <p:sp>
        <p:nvSpPr>
          <p:cNvPr id="4" name="Slide Number Placeholder 3"/>
          <p:cNvSpPr>
            <a:spLocks noGrp="1"/>
          </p:cNvSpPr>
          <p:nvPr>
            <p:ph type="sldNum" sz="quarter" idx="12"/>
          </p:nvPr>
        </p:nvSpPr>
        <p:spPr/>
        <p:txBody>
          <a:bodyPr/>
          <a:lstStyle/>
          <a:p>
            <a:fld id="{791BBA91-D9FC-47CC-913E-E61311D3F80C}" type="slidenum">
              <a:rPr lang="en-US" smtClean="0"/>
              <a:t>2</a:t>
            </a:fld>
            <a:endParaRPr lang="en-US"/>
          </a:p>
        </p:txBody>
      </p:sp>
      <p:sp>
        <p:nvSpPr>
          <p:cNvPr id="5" name="Title 4"/>
          <p:cNvSpPr>
            <a:spLocks noGrp="1"/>
          </p:cNvSpPr>
          <p:nvPr>
            <p:ph type="title"/>
          </p:nvPr>
        </p:nvSpPr>
        <p:spPr>
          <a:xfrm>
            <a:off x="533400" y="381000"/>
            <a:ext cx="8229600" cy="1143000"/>
          </a:xfrm>
        </p:spPr>
        <p:txBody>
          <a:bodyPr>
            <a:normAutofit/>
          </a:bodyPr>
          <a:lstStyle/>
          <a:p>
            <a:r>
              <a:rPr lang="en-US" sz="2400" b="0" dirty="0">
                <a:solidFill>
                  <a:srgbClr val="FF0000"/>
                </a:solidFill>
                <a:latin typeface="Times New Roman"/>
              </a:rPr>
              <a:t>Major functions covered in the production management system are as follows:</a:t>
            </a:r>
            <a:endParaRPr lang="en-US" sz="2400" dirty="0">
              <a:solidFill>
                <a:srgbClr val="FF0000"/>
              </a:solidFill>
            </a:endParaRPr>
          </a:p>
        </p:txBody>
      </p:sp>
    </p:spTree>
    <p:extLst>
      <p:ext uri="{BB962C8B-B14F-4D97-AF65-F5344CB8AC3E}">
        <p14:creationId xmlns:p14="http://schemas.microsoft.com/office/powerpoint/2010/main" val="305376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b="1" u="sng" dirty="0">
                <a:solidFill>
                  <a:schemeClr val="bg2">
                    <a:lumMod val="50000"/>
                  </a:schemeClr>
                </a:solidFill>
              </a:rPr>
              <a:t>Planning</a:t>
            </a:r>
          </a:p>
          <a:p>
            <a:pPr marL="109728" indent="0">
              <a:buNone/>
            </a:pPr>
            <a:r>
              <a:rPr lang="en-US" dirty="0"/>
              <a:t>• Identifying and selecting appropriate </a:t>
            </a:r>
            <a:r>
              <a:rPr lang="en-US" b="1" dirty="0"/>
              <a:t>goals </a:t>
            </a:r>
            <a:r>
              <a:rPr lang="en-US" dirty="0"/>
              <a:t>and courses of action for an </a:t>
            </a:r>
            <a:r>
              <a:rPr lang="en-US" b="1" dirty="0"/>
              <a:t>organization</a:t>
            </a:r>
            <a:r>
              <a:rPr lang="en-US" dirty="0"/>
              <a:t>.</a:t>
            </a:r>
          </a:p>
          <a:p>
            <a:pPr marL="109728" indent="0">
              <a:buNone/>
            </a:pPr>
            <a:r>
              <a:rPr lang="en-US" dirty="0"/>
              <a:t> The </a:t>
            </a:r>
            <a:r>
              <a:rPr lang="en-US" b="1" dirty="0"/>
              <a:t>planning function </a:t>
            </a:r>
            <a:r>
              <a:rPr lang="en-US" dirty="0"/>
              <a:t>determines how effective and efficient the organization is and determines the </a:t>
            </a:r>
            <a:r>
              <a:rPr lang="en-US" b="1" dirty="0"/>
              <a:t>strategy </a:t>
            </a:r>
            <a:r>
              <a:rPr lang="en-US" dirty="0"/>
              <a:t>of the organization.</a:t>
            </a:r>
          </a:p>
          <a:p>
            <a:pPr marL="109728" indent="0">
              <a:buNone/>
            </a:pPr>
            <a:r>
              <a:rPr lang="en-US" dirty="0"/>
              <a:t>• Three Steps in the Planning Process:</a:t>
            </a:r>
          </a:p>
          <a:p>
            <a:pPr marL="624078" indent="-514350">
              <a:buFont typeface="+mj-lt"/>
              <a:buAutoNum type="arabicPeriod"/>
            </a:pPr>
            <a:r>
              <a:rPr lang="en-US" dirty="0"/>
              <a:t> Deciding which goals to pursue.</a:t>
            </a:r>
          </a:p>
          <a:p>
            <a:pPr marL="624078" indent="-514350">
              <a:buFont typeface="+mj-lt"/>
              <a:buAutoNum type="arabicPeriod"/>
            </a:pPr>
            <a:r>
              <a:rPr lang="en-US" dirty="0"/>
              <a:t> Deciding what courses of action to adopt.</a:t>
            </a:r>
          </a:p>
          <a:p>
            <a:pPr marL="624078" indent="-514350">
              <a:buFont typeface="+mj-lt"/>
              <a:buAutoNum type="arabicPeriod"/>
            </a:pPr>
            <a:r>
              <a:rPr lang="en-US" dirty="0"/>
              <a:t> Deciding how to allocate resources</a:t>
            </a:r>
          </a:p>
        </p:txBody>
      </p:sp>
      <p:sp>
        <p:nvSpPr>
          <p:cNvPr id="4" name="Slide Number Placeholder 3"/>
          <p:cNvSpPr>
            <a:spLocks noGrp="1"/>
          </p:cNvSpPr>
          <p:nvPr>
            <p:ph type="sldNum" sz="quarter" idx="12"/>
          </p:nvPr>
        </p:nvSpPr>
        <p:spPr/>
        <p:txBody>
          <a:bodyPr/>
          <a:lstStyle/>
          <a:p>
            <a:fld id="{791BBA91-D9FC-47CC-913E-E61311D3F80C}" type="slidenum">
              <a:rPr lang="en-US" smtClean="0"/>
              <a:t>3</a:t>
            </a:fld>
            <a:endParaRPr lang="en-US"/>
          </a:p>
        </p:txBody>
      </p:sp>
    </p:spTree>
    <p:extLst>
      <p:ext uri="{BB962C8B-B14F-4D97-AF65-F5344CB8AC3E}">
        <p14:creationId xmlns:p14="http://schemas.microsoft.com/office/powerpoint/2010/main" val="2516193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b="1" dirty="0" smtClean="0"/>
              <a:t>Advantages </a:t>
            </a:r>
            <a:r>
              <a:rPr lang="en-US" b="1" dirty="0"/>
              <a:t>of </a:t>
            </a:r>
            <a:r>
              <a:rPr lang="en-US" b="1" dirty="0" smtClean="0"/>
              <a:t>planning</a:t>
            </a:r>
          </a:p>
          <a:p>
            <a:pPr marL="109728" indent="0">
              <a:buNone/>
            </a:pPr>
            <a:r>
              <a:rPr lang="en-US" dirty="0"/>
              <a:t>Following are some of the main advantages of proper planning:</a:t>
            </a:r>
          </a:p>
          <a:p>
            <a:pPr marL="109728" indent="0">
              <a:buNone/>
            </a:pPr>
            <a:r>
              <a:rPr lang="en-US" dirty="0"/>
              <a:t>-planning gives direction.</a:t>
            </a:r>
          </a:p>
          <a:p>
            <a:pPr marL="109728" indent="0">
              <a:buNone/>
            </a:pPr>
            <a:r>
              <a:rPr lang="en-US" dirty="0"/>
              <a:t>-planning helps to offset change and uncertainty.</a:t>
            </a:r>
          </a:p>
          <a:p>
            <a:pPr marL="109728" indent="0">
              <a:buNone/>
            </a:pPr>
            <a:r>
              <a:rPr lang="en-US" dirty="0"/>
              <a:t>-planning helps in economic </a:t>
            </a:r>
            <a:r>
              <a:rPr lang="en-US" dirty="0" smtClean="0"/>
              <a:t>operation</a:t>
            </a:r>
            <a:r>
              <a:rPr lang="en-US" sz="2800" dirty="0">
                <a:latin typeface="Times New Roman"/>
              </a:rPr>
              <a:t>-planning focuses attention on important activities in order to fulfill its objectives </a:t>
            </a:r>
            <a:endParaRPr lang="en-US" sz="2800" dirty="0" smtClean="0">
              <a:latin typeface="Times New Roman"/>
            </a:endParaRPr>
          </a:p>
          <a:p>
            <a:pPr marL="109728" indent="0">
              <a:buNone/>
            </a:pPr>
            <a:r>
              <a:rPr lang="en-US" sz="2800" dirty="0" smtClean="0">
                <a:latin typeface="Times New Roman"/>
              </a:rPr>
              <a:t>-</a:t>
            </a:r>
            <a:r>
              <a:rPr lang="en-US" sz="2800" dirty="0">
                <a:latin typeface="Times New Roman"/>
              </a:rPr>
              <a:t>planning helps in control.</a:t>
            </a:r>
          </a:p>
          <a:p>
            <a:pPr marL="109728" indent="0">
              <a:buNone/>
            </a:pPr>
            <a:r>
              <a:rPr lang="en-US" sz="2800" dirty="0">
                <a:latin typeface="Times New Roman"/>
              </a:rPr>
              <a:t>-planning helps in growth</a:t>
            </a:r>
            <a:r>
              <a:rPr lang="en-US" sz="2800" dirty="0" smtClean="0">
                <a:latin typeface="Times New Roman"/>
              </a:rPr>
              <a:t>.</a:t>
            </a:r>
            <a:endParaRPr lang="en-US" sz="2800" dirty="0">
              <a:latin typeface="Times New Roman"/>
            </a:endParaRPr>
          </a:p>
        </p:txBody>
      </p:sp>
      <p:sp>
        <p:nvSpPr>
          <p:cNvPr id="4" name="Slide Number Placeholder 3"/>
          <p:cNvSpPr>
            <a:spLocks noGrp="1"/>
          </p:cNvSpPr>
          <p:nvPr>
            <p:ph type="sldNum" sz="quarter" idx="12"/>
          </p:nvPr>
        </p:nvSpPr>
        <p:spPr/>
        <p:txBody>
          <a:bodyPr/>
          <a:lstStyle/>
          <a:p>
            <a:fld id="{791BBA91-D9FC-47CC-913E-E61311D3F80C}" type="slidenum">
              <a:rPr lang="en-US" smtClean="0"/>
              <a:t>4</a:t>
            </a:fld>
            <a:endParaRPr lang="en-US"/>
          </a:p>
        </p:txBody>
      </p:sp>
    </p:spTree>
    <p:extLst>
      <p:ext uri="{BB962C8B-B14F-4D97-AF65-F5344CB8AC3E}">
        <p14:creationId xmlns:p14="http://schemas.microsoft.com/office/powerpoint/2010/main" val="4093653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b="1" dirty="0"/>
              <a:t>B- Organization:- </a:t>
            </a:r>
            <a:r>
              <a:rPr lang="en-US" dirty="0"/>
              <a:t>Organizing is an important function of management by which it combines the human power with other resources to give desired output </a:t>
            </a:r>
            <a:r>
              <a:rPr lang="en-US" dirty="0" smtClean="0"/>
              <a:t>.The </a:t>
            </a:r>
            <a:r>
              <a:rPr lang="en-US" dirty="0"/>
              <a:t>process of organization is a managerial function of organizing, and Involves determination of objectives, deciding various activities, grouping of activities, assignment of responsibilities, delegation of authority, providing facilities and proper environment.</a:t>
            </a:r>
          </a:p>
          <a:p>
            <a:pPr marL="109728" indent="0">
              <a:buNone/>
            </a:pPr>
            <a:r>
              <a:rPr lang="en-US" dirty="0"/>
              <a:t>Organization is an identifiable group of people contribute their efforts towards the attainment of goals.</a:t>
            </a:r>
          </a:p>
        </p:txBody>
      </p:sp>
      <p:sp>
        <p:nvSpPr>
          <p:cNvPr id="4" name="Slide Number Placeholder 3"/>
          <p:cNvSpPr>
            <a:spLocks noGrp="1"/>
          </p:cNvSpPr>
          <p:nvPr>
            <p:ph type="sldNum" sz="quarter" idx="12"/>
          </p:nvPr>
        </p:nvSpPr>
        <p:spPr/>
        <p:txBody>
          <a:bodyPr/>
          <a:lstStyle/>
          <a:p>
            <a:fld id="{791BBA91-D9FC-47CC-913E-E61311D3F80C}" type="slidenum">
              <a:rPr lang="en-US" smtClean="0"/>
              <a:t>5</a:t>
            </a:fld>
            <a:endParaRPr lang="en-US"/>
          </a:p>
        </p:txBody>
      </p:sp>
    </p:spTree>
    <p:extLst>
      <p:ext uri="{BB962C8B-B14F-4D97-AF65-F5344CB8AC3E}">
        <p14:creationId xmlns:p14="http://schemas.microsoft.com/office/powerpoint/2010/main" val="2180296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b="1" dirty="0"/>
              <a:t>Characteristics of a good </a:t>
            </a:r>
            <a:r>
              <a:rPr lang="en-US" b="1" dirty="0" smtClean="0"/>
              <a:t>organization</a:t>
            </a:r>
          </a:p>
          <a:p>
            <a:pPr marL="109728" indent="0">
              <a:buNone/>
            </a:pPr>
            <a:endParaRPr lang="en-US" b="1" dirty="0"/>
          </a:p>
          <a:p>
            <a:pPr marL="109728" indent="0">
              <a:buNone/>
            </a:pPr>
            <a:r>
              <a:rPr lang="en-US" b="1" dirty="0"/>
              <a:t>1- </a:t>
            </a:r>
            <a:r>
              <a:rPr lang="en-US" dirty="0"/>
              <a:t>Purposeful i.e. to accomplish an objective.</a:t>
            </a:r>
          </a:p>
          <a:p>
            <a:pPr marL="109728" indent="0">
              <a:buNone/>
            </a:pPr>
            <a:r>
              <a:rPr lang="en-US" b="1" dirty="0"/>
              <a:t>2- </a:t>
            </a:r>
            <a:r>
              <a:rPr lang="en-US" dirty="0"/>
              <a:t>Boundaries and limitations. Limits imposed by resources and environment.</a:t>
            </a:r>
          </a:p>
          <a:p>
            <a:pPr marL="109728" indent="0">
              <a:buNone/>
            </a:pPr>
            <a:r>
              <a:rPr lang="en-US" b="1" dirty="0"/>
              <a:t>3- </a:t>
            </a:r>
            <a:r>
              <a:rPr lang="en-US" dirty="0"/>
              <a:t>Interdisciplinary</a:t>
            </a:r>
          </a:p>
          <a:p>
            <a:pPr marL="109728" indent="0">
              <a:buNone/>
            </a:pPr>
            <a:r>
              <a:rPr lang="en-US" b="1" dirty="0"/>
              <a:t>4- </a:t>
            </a:r>
            <a:r>
              <a:rPr lang="en-US" dirty="0"/>
              <a:t>Empirical i.e. based on real world observations and interactions.</a:t>
            </a:r>
          </a:p>
          <a:p>
            <a:pPr marL="109728" indent="0">
              <a:buNone/>
            </a:pPr>
            <a:r>
              <a:rPr lang="en-US" b="1" dirty="0"/>
              <a:t>5- </a:t>
            </a:r>
            <a:r>
              <a:rPr lang="en-US" dirty="0"/>
              <a:t>Make use of information.</a:t>
            </a:r>
          </a:p>
          <a:p>
            <a:pPr marL="109728" indent="0">
              <a:buNone/>
            </a:pPr>
            <a:r>
              <a:rPr lang="en-US" b="1" dirty="0"/>
              <a:t>6- </a:t>
            </a:r>
            <a:r>
              <a:rPr lang="en-US" dirty="0"/>
              <a:t>Decision oriented.</a:t>
            </a:r>
          </a:p>
          <a:p>
            <a:pPr marL="109728" indent="0">
              <a:buNone/>
            </a:pPr>
            <a:r>
              <a:rPr lang="en-US" b="1" dirty="0"/>
              <a:t>7- </a:t>
            </a:r>
            <a:r>
              <a:rPr lang="en-US" dirty="0"/>
              <a:t>Feedback oriented.</a:t>
            </a:r>
          </a:p>
          <a:p>
            <a:pPr marL="109728" indent="0">
              <a:buNone/>
            </a:pPr>
            <a:r>
              <a:rPr lang="en-US" b="1" dirty="0"/>
              <a:t>8- </a:t>
            </a:r>
            <a:r>
              <a:rPr lang="en-US" dirty="0"/>
              <a:t>Responsive and learning oriented.</a:t>
            </a:r>
          </a:p>
          <a:p>
            <a:pPr marL="109728" indent="0">
              <a:buNone/>
            </a:pPr>
            <a:r>
              <a:rPr lang="en-US" b="1" dirty="0"/>
              <a:t>9- </a:t>
            </a:r>
            <a:r>
              <a:rPr lang="en-US" dirty="0"/>
              <a:t>Adaptive.</a:t>
            </a:r>
          </a:p>
        </p:txBody>
      </p:sp>
      <p:sp>
        <p:nvSpPr>
          <p:cNvPr id="4" name="Slide Number Placeholder 3"/>
          <p:cNvSpPr>
            <a:spLocks noGrp="1"/>
          </p:cNvSpPr>
          <p:nvPr>
            <p:ph type="sldNum" sz="quarter" idx="12"/>
          </p:nvPr>
        </p:nvSpPr>
        <p:spPr/>
        <p:txBody>
          <a:bodyPr/>
          <a:lstStyle/>
          <a:p>
            <a:fld id="{791BBA91-D9FC-47CC-913E-E61311D3F80C}" type="slidenum">
              <a:rPr lang="en-US" smtClean="0"/>
              <a:t>6</a:t>
            </a:fld>
            <a:endParaRPr lang="en-US"/>
          </a:p>
        </p:txBody>
      </p:sp>
    </p:spTree>
    <p:extLst>
      <p:ext uri="{BB962C8B-B14F-4D97-AF65-F5344CB8AC3E}">
        <p14:creationId xmlns:p14="http://schemas.microsoft.com/office/powerpoint/2010/main" val="3244829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b="1" dirty="0"/>
              <a:t>Organizational Structure</a:t>
            </a:r>
          </a:p>
          <a:p>
            <a:pPr marL="109728" indent="0">
              <a:buNone/>
            </a:pPr>
            <a:r>
              <a:rPr lang="en-US" dirty="0"/>
              <a:t> A </a:t>
            </a:r>
            <a:r>
              <a:rPr lang="en-US" b="1" dirty="0"/>
              <a:t>formal </a:t>
            </a:r>
            <a:r>
              <a:rPr lang="en-US" dirty="0"/>
              <a:t>system of task and reporting relationships that coordinates and motivates organizational members.</a:t>
            </a:r>
          </a:p>
          <a:p>
            <a:pPr marL="109728" indent="0">
              <a:buNone/>
            </a:pPr>
            <a:r>
              <a:rPr lang="en-US" dirty="0"/>
              <a:t> Creating organizational structure:</a:t>
            </a:r>
          </a:p>
          <a:p>
            <a:pPr marL="109728" indent="0">
              <a:buNone/>
            </a:pPr>
            <a:r>
              <a:rPr lang="en-US" dirty="0"/>
              <a:t>• Grouping employees into </a:t>
            </a:r>
            <a:r>
              <a:rPr lang="en-US" b="1" dirty="0"/>
              <a:t>departments </a:t>
            </a:r>
            <a:r>
              <a:rPr lang="en-US" dirty="0"/>
              <a:t>according to the tasks performed.</a:t>
            </a:r>
          </a:p>
          <a:p>
            <a:pPr marL="109728" indent="0">
              <a:buNone/>
            </a:pPr>
            <a:r>
              <a:rPr lang="en-US" dirty="0"/>
              <a:t>• Laying out lines of </a:t>
            </a:r>
            <a:r>
              <a:rPr lang="en-US" b="1" dirty="0"/>
              <a:t>authority </a:t>
            </a:r>
            <a:r>
              <a:rPr lang="en-US" dirty="0"/>
              <a:t>and </a:t>
            </a:r>
            <a:endParaRPr lang="en-US" dirty="0" smtClean="0"/>
          </a:p>
          <a:p>
            <a:pPr marL="109728" indent="0">
              <a:buNone/>
            </a:pPr>
            <a:r>
              <a:rPr lang="en-US" b="1" dirty="0" smtClean="0"/>
              <a:t>responsibility </a:t>
            </a:r>
            <a:r>
              <a:rPr lang="en-US" dirty="0"/>
              <a:t>for organizational members.</a:t>
            </a:r>
          </a:p>
        </p:txBody>
      </p:sp>
      <p:sp>
        <p:nvSpPr>
          <p:cNvPr id="4" name="Slide Number Placeholder 3"/>
          <p:cNvSpPr>
            <a:spLocks noGrp="1"/>
          </p:cNvSpPr>
          <p:nvPr>
            <p:ph type="sldNum" sz="quarter" idx="12"/>
          </p:nvPr>
        </p:nvSpPr>
        <p:spPr/>
        <p:txBody>
          <a:bodyPr/>
          <a:lstStyle/>
          <a:p>
            <a:fld id="{791BBA91-D9FC-47CC-913E-E61311D3F80C}" type="slidenum">
              <a:rPr lang="en-US" smtClean="0"/>
              <a:t>7</a:t>
            </a:fld>
            <a:endParaRPr lang="en-US"/>
          </a:p>
        </p:txBody>
      </p:sp>
    </p:spTree>
    <p:extLst>
      <p:ext uri="{BB962C8B-B14F-4D97-AF65-F5344CB8AC3E}">
        <p14:creationId xmlns:p14="http://schemas.microsoft.com/office/powerpoint/2010/main" val="1743054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77500" lnSpcReduction="20000"/>
          </a:bodyPr>
          <a:lstStyle/>
          <a:p>
            <a:pPr marL="109728" indent="0">
              <a:buNone/>
            </a:pPr>
            <a:r>
              <a:rPr lang="en-US" b="1" dirty="0"/>
              <a:t>C- </a:t>
            </a:r>
            <a:r>
              <a:rPr lang="en-US" b="1" dirty="0" smtClean="0"/>
              <a:t>Leading</a:t>
            </a:r>
          </a:p>
          <a:p>
            <a:pPr marL="109728" indent="0">
              <a:buNone/>
            </a:pPr>
            <a:endParaRPr lang="en-US" b="1" dirty="0"/>
          </a:p>
          <a:p>
            <a:pPr marL="109728" indent="0">
              <a:buNone/>
            </a:pPr>
            <a:r>
              <a:rPr lang="en-US" b="1" dirty="0" smtClean="0"/>
              <a:t>1- Staffing </a:t>
            </a:r>
            <a:r>
              <a:rPr lang="en-US" dirty="0" smtClean="0"/>
              <a:t>For </a:t>
            </a:r>
            <a:r>
              <a:rPr lang="en-US" dirty="0"/>
              <a:t>a new enterprise, staffing function is followed by planning and organizing functions. Staffing function comprises, the activities essential to manage and keep manned the positions created by the organization </a:t>
            </a:r>
            <a:r>
              <a:rPr lang="en-US" dirty="0" smtClean="0"/>
              <a:t>structure.</a:t>
            </a:r>
          </a:p>
          <a:p>
            <a:pPr marL="109728" indent="0">
              <a:buNone/>
            </a:pPr>
            <a:endParaRPr lang="en-US" dirty="0"/>
          </a:p>
          <a:p>
            <a:pPr marL="109728" indent="0">
              <a:buNone/>
            </a:pPr>
            <a:r>
              <a:rPr lang="en-US" b="1" dirty="0"/>
              <a:t>2- Directing </a:t>
            </a:r>
            <a:r>
              <a:rPr lang="en-US" dirty="0"/>
              <a:t>is a function which includes all those activities which are designed to encourage subordinates to work effectively both in short and long run.</a:t>
            </a:r>
          </a:p>
          <a:p>
            <a:pPr marL="109728" indent="0">
              <a:buNone/>
            </a:pPr>
            <a:r>
              <a:rPr lang="en-US" dirty="0"/>
              <a:t>• Articulating a clear </a:t>
            </a:r>
            <a:r>
              <a:rPr lang="en-US" b="1" i="1" dirty="0"/>
              <a:t>vision </a:t>
            </a:r>
            <a:r>
              <a:rPr lang="en-US" dirty="0"/>
              <a:t>to follow, and </a:t>
            </a:r>
            <a:r>
              <a:rPr lang="en-US" b="1" i="1" dirty="0"/>
              <a:t>energizing </a:t>
            </a:r>
            <a:r>
              <a:rPr lang="en-US" dirty="0"/>
              <a:t>and enabling organizational members so they understand the part they play in attaining organizational goals.</a:t>
            </a:r>
          </a:p>
          <a:p>
            <a:pPr marL="109728" indent="0">
              <a:buNone/>
            </a:pPr>
            <a:r>
              <a:rPr lang="en-US" dirty="0"/>
              <a:t> Leadership involves using power, influence, vision, persuasion, and communication skills.</a:t>
            </a:r>
          </a:p>
          <a:p>
            <a:pPr marL="109728" indent="0">
              <a:buNone/>
            </a:pPr>
            <a:r>
              <a:rPr lang="en-US" dirty="0"/>
              <a:t> The outcome of leadership is highly motivated and committed organizational members.</a:t>
            </a:r>
          </a:p>
        </p:txBody>
      </p:sp>
      <p:sp>
        <p:nvSpPr>
          <p:cNvPr id="4" name="Slide Number Placeholder 3"/>
          <p:cNvSpPr>
            <a:spLocks noGrp="1"/>
          </p:cNvSpPr>
          <p:nvPr>
            <p:ph type="sldNum" sz="quarter" idx="12"/>
          </p:nvPr>
        </p:nvSpPr>
        <p:spPr/>
        <p:txBody>
          <a:bodyPr/>
          <a:lstStyle/>
          <a:p>
            <a:fld id="{791BBA91-D9FC-47CC-913E-E61311D3F80C}" type="slidenum">
              <a:rPr lang="en-US" smtClean="0"/>
              <a:t>8</a:t>
            </a:fld>
            <a:endParaRPr lang="en-US"/>
          </a:p>
        </p:txBody>
      </p:sp>
    </p:spTree>
    <p:extLst>
      <p:ext uri="{BB962C8B-B14F-4D97-AF65-F5344CB8AC3E}">
        <p14:creationId xmlns:p14="http://schemas.microsoft.com/office/powerpoint/2010/main" val="1108266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b="1" dirty="0"/>
              <a:t>D- Controlling </a:t>
            </a:r>
            <a:endParaRPr lang="en-US" b="1" dirty="0" smtClean="0"/>
          </a:p>
          <a:p>
            <a:pPr marL="109728" indent="0">
              <a:buNone/>
            </a:pPr>
            <a:r>
              <a:rPr lang="en-US" dirty="0" smtClean="0"/>
              <a:t>Controlling </a:t>
            </a:r>
            <a:r>
              <a:rPr lang="en-US" dirty="0"/>
              <a:t>is a continuous process of measuring actual results in relation to those planned. Controlling can also be defined as that managerial activity whereby the manager compares actual performance against the planned one, fined out the deviation, and take corrective actions.</a:t>
            </a:r>
          </a:p>
          <a:p>
            <a:pPr marL="109728" indent="0">
              <a:buNone/>
            </a:pPr>
            <a:r>
              <a:rPr lang="en-US" dirty="0"/>
              <a:t>Controlling function of the management has following four main elements:</a:t>
            </a:r>
          </a:p>
          <a:p>
            <a:pPr marL="109728" indent="0">
              <a:buNone/>
            </a:pPr>
            <a:r>
              <a:rPr lang="en-US" b="1" dirty="0"/>
              <a:t>(</a:t>
            </a:r>
            <a:r>
              <a:rPr lang="en-US" b="1" dirty="0" err="1"/>
              <a:t>i</a:t>
            </a:r>
            <a:r>
              <a:rPr lang="en-US" b="1" dirty="0"/>
              <a:t>) </a:t>
            </a:r>
            <a:r>
              <a:rPr lang="en-US" dirty="0"/>
              <a:t>Establishing standards of performance.</a:t>
            </a:r>
          </a:p>
          <a:p>
            <a:pPr marL="109728" indent="0">
              <a:buNone/>
            </a:pPr>
            <a:r>
              <a:rPr lang="en-US" b="1" dirty="0"/>
              <a:t>(ii) </a:t>
            </a:r>
            <a:r>
              <a:rPr lang="en-US" dirty="0"/>
              <a:t>Measuring current performance.</a:t>
            </a:r>
          </a:p>
          <a:p>
            <a:pPr marL="109728" indent="0">
              <a:buNone/>
            </a:pPr>
            <a:r>
              <a:rPr lang="en-US" b="1" dirty="0"/>
              <a:t>(iii) </a:t>
            </a:r>
            <a:r>
              <a:rPr lang="en-US" dirty="0"/>
              <a:t>Comparing performance with the established standards.</a:t>
            </a:r>
          </a:p>
          <a:p>
            <a:pPr marL="109728" indent="0">
              <a:buNone/>
            </a:pPr>
            <a:r>
              <a:rPr lang="en-US" b="1" dirty="0"/>
              <a:t>(iv) </a:t>
            </a:r>
            <a:r>
              <a:rPr lang="en-US" dirty="0"/>
              <a:t>Taking corrective action, if any deviation is detected.</a:t>
            </a:r>
          </a:p>
          <a:p>
            <a:pPr marL="109728" indent="0">
              <a:buNone/>
            </a:pPr>
            <a:r>
              <a:rPr lang="en-US" dirty="0"/>
              <a:t>• Evaluating how well an organization is achieving its goals and taking action to maintain or improve performance.</a:t>
            </a:r>
          </a:p>
          <a:p>
            <a:pPr marL="109728" indent="0">
              <a:buNone/>
            </a:pPr>
            <a:r>
              <a:rPr lang="en-US" dirty="0"/>
              <a:t> </a:t>
            </a:r>
            <a:r>
              <a:rPr lang="en-US" b="1" i="1" dirty="0"/>
              <a:t>Monitoring </a:t>
            </a:r>
            <a:r>
              <a:rPr lang="en-US" dirty="0"/>
              <a:t>individuals, departments, and the organization to determine if desired performance standards have been reached.</a:t>
            </a:r>
          </a:p>
          <a:p>
            <a:pPr marL="109728" indent="0">
              <a:buNone/>
            </a:pPr>
            <a:r>
              <a:rPr lang="en-US" dirty="0"/>
              <a:t> </a:t>
            </a:r>
            <a:r>
              <a:rPr lang="en-US" b="1" dirty="0"/>
              <a:t>Taking action to increase performance as required.</a:t>
            </a:r>
          </a:p>
        </p:txBody>
      </p:sp>
      <p:sp>
        <p:nvSpPr>
          <p:cNvPr id="4" name="Slide Number Placeholder 3"/>
          <p:cNvSpPr>
            <a:spLocks noGrp="1"/>
          </p:cNvSpPr>
          <p:nvPr>
            <p:ph type="sldNum" sz="quarter" idx="12"/>
          </p:nvPr>
        </p:nvSpPr>
        <p:spPr/>
        <p:txBody>
          <a:bodyPr/>
          <a:lstStyle/>
          <a:p>
            <a:fld id="{791BBA91-D9FC-47CC-913E-E61311D3F80C}" type="slidenum">
              <a:rPr lang="en-US" smtClean="0"/>
              <a:t>9</a:t>
            </a:fld>
            <a:endParaRPr lang="en-US"/>
          </a:p>
        </p:txBody>
      </p:sp>
    </p:spTree>
    <p:extLst>
      <p:ext uri="{BB962C8B-B14F-4D97-AF65-F5344CB8AC3E}">
        <p14:creationId xmlns:p14="http://schemas.microsoft.com/office/powerpoint/2010/main" val="31847997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TotalTime>
  <Words>873</Words>
  <Application>Microsoft Office PowerPoint</Application>
  <PresentationFormat>On-screen Show (4:3)</PresentationFormat>
  <Paragraphs>85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Industrial Engineering &amp; Management lesson (5)</vt:lpstr>
      <vt:lpstr>Major functions covered in the production management system are as follows: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lesson (5)</dc:title>
  <dc:creator>DR.Ahmed Saker 2o1O</dc:creator>
  <cp:lastModifiedBy>DR.Ahmed Saker 2o1O</cp:lastModifiedBy>
  <cp:revision>3</cp:revision>
  <dcterms:created xsi:type="dcterms:W3CDTF">2018-12-06T21:08:49Z</dcterms:created>
  <dcterms:modified xsi:type="dcterms:W3CDTF">2018-12-27T05:55:09Z</dcterms:modified>
</cp:coreProperties>
</file>